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75" r:id="rId4"/>
    <p:sldId id="276" r:id="rId5"/>
    <p:sldId id="277" r:id="rId6"/>
    <p:sldId id="278" r:id="rId7"/>
    <p:sldId id="258" r:id="rId8"/>
    <p:sldId id="259" r:id="rId9"/>
    <p:sldId id="279" r:id="rId10"/>
    <p:sldId id="260" r:id="rId11"/>
    <p:sldId id="261" r:id="rId12"/>
    <p:sldId id="262" r:id="rId13"/>
    <p:sldId id="280" r:id="rId14"/>
    <p:sldId id="281" r:id="rId15"/>
    <p:sldId id="263" r:id="rId16"/>
    <p:sldId id="264" r:id="rId17"/>
    <p:sldId id="265" r:id="rId18"/>
    <p:sldId id="266" r:id="rId19"/>
    <p:sldId id="267" r:id="rId20"/>
    <p:sldId id="268" r:id="rId21"/>
    <p:sldId id="270" r:id="rId22"/>
    <p:sldId id="272" r:id="rId23"/>
    <p:sldId id="271" r:id="rId24"/>
    <p:sldId id="273" r:id="rId25"/>
    <p:sldId id="274" r:id="rId26"/>
    <p:sldId id="282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372"/>
    <a:srgbClr val="016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6" autoAdjust="0"/>
    <p:restoredTop sz="94718" autoAdjust="0"/>
  </p:normalViewPr>
  <p:slideViewPr>
    <p:cSldViewPr>
      <p:cViewPr>
        <p:scale>
          <a:sx n="102" d="100"/>
          <a:sy n="102" d="100"/>
        </p:scale>
        <p:origin x="-378" y="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9090B-3D61-4E03-8EDE-76B890B9E22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9453B-A6DE-4AD2-A6C7-EEAD98275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9453B-A6DE-4AD2-A6C7-EEAD98275E6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cap="all">
                <a:solidFill>
                  <a:schemeClr val="accent2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70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70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  <a:lvl6pPr>
              <a:defRPr sz="1100">
                <a:solidFill>
                  <a:schemeClr val="tx2"/>
                </a:solidFill>
              </a:defRPr>
            </a:lvl6pPr>
            <a:lvl7pPr>
              <a:defRPr sz="1100">
                <a:solidFill>
                  <a:schemeClr val="tx2"/>
                </a:solidFill>
              </a:defRPr>
            </a:lvl7pPr>
            <a:lvl8pPr>
              <a:defRPr sz="1100">
                <a:solidFill>
                  <a:schemeClr val="tx2"/>
                </a:solidFill>
              </a:defRPr>
            </a:lvl8pPr>
            <a:lvl9pPr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4B9BED17-0E53-4506-88B4-FDD2DA0CBC3E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7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A4B00EDF-ADB3-4C78-905C-1D2A53AE37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dxcentral.com/sd-wan/" TargetMode="External"/><Relationship Id="rId4" Type="http://schemas.openxmlformats.org/officeDocument/2006/relationships/hyperlink" Target="https://www.sdxcentral.com/cloud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ud-comput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657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789" y="2115370"/>
            <a:ext cx="8272211" cy="1523180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1687E"/>
                </a:solidFill>
                <a:latin typeface="Azonix" pitchFamily="50" charset="0"/>
              </a:rPr>
              <a:t>CLOUD</a:t>
            </a:r>
            <a:br>
              <a:rPr lang="en-US" sz="4800" dirty="0" smtClean="0">
                <a:solidFill>
                  <a:srgbClr val="01687E"/>
                </a:solidFill>
                <a:latin typeface="Azonix" pitchFamily="50" charset="0"/>
              </a:rPr>
            </a:br>
            <a:r>
              <a:rPr lang="en-US" sz="4800" dirty="0" smtClean="0">
                <a:solidFill>
                  <a:srgbClr val="01687E"/>
                </a:solidFill>
                <a:latin typeface="Azonix" pitchFamily="50" charset="0"/>
              </a:rPr>
              <a:t>COMPUTING</a:t>
            </a:r>
            <a:endParaRPr lang="en-US" sz="4800" dirty="0">
              <a:solidFill>
                <a:srgbClr val="01687E"/>
              </a:solidFill>
              <a:latin typeface="Azonix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875310"/>
            <a:ext cx="765064" cy="8885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1326" y="442930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itstream Vera Sans Mono" pitchFamily="49" charset="0"/>
              </a:rPr>
              <a:t>Avinash</a:t>
            </a:r>
            <a:endParaRPr lang="en-US" dirty="0">
              <a:solidFill>
                <a:schemeClr val="bg1"/>
              </a:solidFill>
              <a:latin typeface="Bitstream Vera Sans Mono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50598"/>
            <a:ext cx="1006475" cy="93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357928" y="441926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Bitstream Vera Sans Mono" pitchFamily="49" charset="0"/>
              </a:rPr>
              <a:t>Souvik</a:t>
            </a:r>
            <a:endParaRPr lang="en-US" dirty="0">
              <a:solidFill>
                <a:schemeClr val="bg1"/>
              </a:solidFill>
              <a:latin typeface="Bitstream Vera Sans Mono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Benefits of cloud computing</a:t>
            </a:r>
            <a:endParaRPr lang="en-US" sz="3000" dirty="0">
              <a:latin typeface="Azonix" pitchFamily="50" charset="0"/>
            </a:endParaRPr>
          </a:p>
        </p:txBody>
      </p:sp>
      <p:pic>
        <p:nvPicPr>
          <p:cNvPr id="6" name="Picture 5" descr="1_IixBXFyMIRiGeKDpoO5b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" y="1426516"/>
            <a:ext cx="3581400" cy="38213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0" y="1426516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Scalable &amp; Flexible  : “</a:t>
            </a:r>
            <a:r>
              <a:rPr lang="en-US" sz="1200" b="1" dirty="0" smtClean="0"/>
              <a:t>on-demand</a:t>
            </a:r>
            <a:r>
              <a:rPr lang="en-US" sz="1200" b="1" dirty="0"/>
              <a:t>" provisioning of resources on a large scale</a:t>
            </a:r>
            <a:r>
              <a:rPr lang="en-US" sz="1200" dirty="0"/>
              <a:t>, without having engineers for peak loads.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820886" y="189948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Cost:  </a:t>
            </a:r>
            <a:r>
              <a:rPr lang="en-US" sz="1200" dirty="0"/>
              <a:t>will be reduced because to take the services of cloud computing, </a:t>
            </a:r>
            <a:r>
              <a:rPr lang="en-US" sz="1200" b="1" dirty="0"/>
              <a:t>IT company need not to set its own infrastructure</a:t>
            </a:r>
            <a:r>
              <a:rPr lang="en-US" sz="1200" dirty="0"/>
              <a:t> and pay-as-per usage of resources.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0" y="256814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Maintenance of cloud computing applications is easier, since they </a:t>
            </a:r>
            <a:r>
              <a:rPr lang="en-US" sz="1200" b="1" dirty="0"/>
              <a:t>do not need to be installed on each user's computer and can be accessed from different places</a:t>
            </a:r>
            <a:r>
              <a:rPr lang="en-US" sz="1200" dirty="0"/>
              <a:t>. So, it reduces the cost also.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0" y="32374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Application Programming Interfaces</a:t>
            </a:r>
            <a:r>
              <a:rPr lang="en-US" sz="1200" b="1" dirty="0"/>
              <a:t> (APIs) are provided to the users so that they can access services on the cloud</a:t>
            </a:r>
            <a:r>
              <a:rPr lang="en-US" sz="1200" dirty="0"/>
              <a:t> by using these APIs </a:t>
            </a:r>
            <a:r>
              <a:rPr lang="en-US" sz="1200" b="1" dirty="0"/>
              <a:t>and pay the charges as per the usage of services</a:t>
            </a:r>
            <a:r>
              <a:rPr lang="en-US" sz="12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20886" y="387452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Cloud computing enables the users to access systems using a web browser regardless of their location or what device they use e.g. PC, mobile phone etc. </a:t>
            </a:r>
            <a:r>
              <a:rPr lang="en-US" sz="1200" b="1" dirty="0"/>
              <a:t>As infrastructure is off-site</a:t>
            </a:r>
            <a:r>
              <a:rPr lang="en-US" sz="1200" dirty="0"/>
              <a:t> (typically provided by a third-party) </a:t>
            </a:r>
            <a:r>
              <a:rPr lang="en-US" sz="1200" b="1" dirty="0"/>
              <a:t>and accessed via the Internet, users can connect from anywhere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Examples of cloud computing</a:t>
            </a:r>
            <a:endParaRPr lang="en-US" sz="3000" dirty="0">
              <a:latin typeface="Azonix" pitchFamily="50" charset="0"/>
            </a:endParaRPr>
          </a:p>
        </p:txBody>
      </p:sp>
      <p:pic>
        <p:nvPicPr>
          <p:cNvPr id="6" name="Picture 5" descr="1043px-Microsoft_Outlook_2013_logo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6200" y="1428750"/>
            <a:ext cx="1164208" cy="1143000"/>
          </a:xfrm>
          <a:prstGeom prst="rect">
            <a:avLst/>
          </a:prstGeom>
        </p:spPr>
      </p:pic>
      <p:pic>
        <p:nvPicPr>
          <p:cNvPr id="7" name="Picture 6" descr="gmail-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428750"/>
            <a:ext cx="1295400" cy="1295400"/>
          </a:xfrm>
          <a:prstGeom prst="rect">
            <a:avLst/>
          </a:prstGeom>
        </p:spPr>
      </p:pic>
      <p:pic>
        <p:nvPicPr>
          <p:cNvPr id="10" name="Picture 9" descr="gdo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876550"/>
            <a:ext cx="2590800" cy="838200"/>
          </a:xfrm>
          <a:prstGeom prst="rect">
            <a:avLst/>
          </a:prstGeom>
        </p:spPr>
      </p:pic>
      <p:pic>
        <p:nvPicPr>
          <p:cNvPr id="11" name="Picture 10" descr="office-36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000" y="2647950"/>
            <a:ext cx="2514606" cy="1103378"/>
          </a:xfrm>
          <a:prstGeom prst="rect">
            <a:avLst/>
          </a:prstGeom>
        </p:spPr>
      </p:pic>
      <p:pic>
        <p:nvPicPr>
          <p:cNvPr id="12" name="Picture 11" descr="800px-Dropbox_logo_(September_2013)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5200" y="4076520"/>
            <a:ext cx="2057400" cy="784384"/>
          </a:xfrm>
          <a:prstGeom prst="rect">
            <a:avLst/>
          </a:prstGeom>
        </p:spPr>
      </p:pic>
      <p:pic>
        <p:nvPicPr>
          <p:cNvPr id="13" name="Picture 12" descr="onedrive-logo-vector-png--4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67" y="3847113"/>
            <a:ext cx="1295400" cy="1013791"/>
          </a:xfrm>
          <a:prstGeom prst="rect">
            <a:avLst/>
          </a:prstGeom>
        </p:spPr>
      </p:pic>
      <p:pic>
        <p:nvPicPr>
          <p:cNvPr id="14" name="Picture 13" descr="logo-driv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50" y="4095750"/>
            <a:ext cx="877965" cy="765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92200"/>
            <a:ext cx="8272212" cy="760350"/>
          </a:xfrm>
        </p:spPr>
        <p:txBody>
          <a:bodyPr>
            <a:no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Characteristics of cloud computing</a:t>
            </a:r>
            <a:endParaRPr lang="en-US" sz="3000" dirty="0">
              <a:latin typeface="Azonix" pitchFamily="50" charset="0"/>
            </a:endParaRPr>
          </a:p>
        </p:txBody>
      </p:sp>
      <p:pic>
        <p:nvPicPr>
          <p:cNvPr id="4" name="Picture 3" descr="charac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06992"/>
            <a:ext cx="8382000" cy="3889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Azonix" pitchFamily="50" charset="0"/>
              </a:rPr>
              <a:t>How Cloud Computing works 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42875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Assume that you are an executive at a very big corporation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1798082"/>
            <a:ext cx="8458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Your particular responsibilities include </a:t>
            </a: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: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Making sure 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that all of your employees have the right hardware and software they </a:t>
            </a: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need.</a:t>
            </a:r>
          </a:p>
          <a:p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    to 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do their jobs</a:t>
            </a: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.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T</a:t>
            </a: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o 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purchase software as well as software licenses and then provide these </a:t>
            </a:r>
            <a:r>
              <a:rPr lang="en-US" sz="1200" dirty="0" err="1">
                <a:solidFill>
                  <a:srgbClr val="000000"/>
                </a:solidFill>
                <a:cs typeface="Arial" pitchFamily="34" charset="0"/>
              </a:rPr>
              <a:t>softwares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 to your employees as they require. </a:t>
            </a:r>
            <a:endParaRPr lang="en-US" sz="1200" dirty="0" smtClean="0">
              <a:solidFill>
                <a:srgbClr val="000000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Whenever  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a new </a:t>
            </a: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employee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is hired  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you need to buy more software or make sure your current software license allows another user. </a:t>
            </a:r>
            <a:endParaRPr lang="en-US" sz="1200" dirty="0" smtClean="0">
              <a:solidFill>
                <a:srgbClr val="000000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It 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is so stressful that you have to spend lots of money.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381000" y="3553575"/>
            <a:ext cx="8604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pitchFamily="34" charset="0"/>
              </a:rPr>
              <a:t>I</a:t>
            </a:r>
            <a:r>
              <a:rPr lang="en-US" sz="1200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nstead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 pitchFamily="34" charset="0"/>
              </a:rPr>
              <a:t>of installing a suite of software for each computer, you just need to load one application. </a:t>
            </a:r>
            <a:endParaRPr lang="en-US" sz="1200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US" sz="1200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That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 pitchFamily="34" charset="0"/>
              </a:rPr>
              <a:t>application will allow the employees to log-in into a Web-based service which hosts all the programs for the user that is required for his/her job. </a:t>
            </a:r>
            <a:endParaRPr lang="en-US" sz="1200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US" sz="1200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Remote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 pitchFamily="34" charset="0"/>
              </a:rPr>
              <a:t>servers owned by another company and that will run everything from e-mail to word processing to complex data analysis programs. </a:t>
            </a:r>
            <a:endParaRPr lang="en-US" sz="1200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US" sz="1200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It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 pitchFamily="34" charset="0"/>
              </a:rPr>
              <a:t>is called cloud computing, and it could change the entire computer industry.</a:t>
            </a:r>
            <a:endParaRPr lang="en-US" sz="1200" dirty="0"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3183077"/>
            <a:ext cx="2500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What is the Alternative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>
                <a:latin typeface="Azonix" pitchFamily="50" charset="0"/>
              </a:rPr>
              <a:t>            How </a:t>
            </a:r>
            <a:r>
              <a:rPr lang="en-US" sz="2000" dirty="0">
                <a:latin typeface="Azonix" pitchFamily="50" charset="0"/>
              </a:rPr>
              <a:t>Cloud Computing works 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828022"/>
            <a:ext cx="8229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itchFamily="34" charset="0"/>
              </a:rPr>
              <a:t>Local computers have no longer to do all the heavy lifting when it comes to run </a:t>
            </a:r>
            <a:r>
              <a:rPr lang="en-US" sz="1400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applications.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itchFamily="34" charset="0"/>
              </a:rPr>
              <a:t>C</a:t>
            </a:r>
            <a:r>
              <a:rPr lang="en-US" sz="1400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loud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Arial" pitchFamily="34" charset="0"/>
              </a:rPr>
              <a:t>computing can handle that much heavy load easily and </a:t>
            </a:r>
            <a:r>
              <a:rPr lang="en-US" sz="1400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automatically.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1400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Hardware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Arial" pitchFamily="34" charset="0"/>
              </a:rPr>
              <a:t>and software demands on the user's side decrease. </a:t>
            </a:r>
            <a:endParaRPr lang="en-US" sz="1400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sz="1400" dirty="0" smtClean="0">
                <a:solidFill>
                  <a:srgbClr val="00B0F0"/>
                </a:solidFill>
                <a:latin typeface="+mj-lt"/>
                <a:cs typeface="Arial" pitchFamily="34" charset="0"/>
              </a:rPr>
              <a:t>The </a:t>
            </a:r>
            <a:r>
              <a:rPr lang="en-US" sz="1400" dirty="0">
                <a:solidFill>
                  <a:srgbClr val="00B0F0"/>
                </a:solidFill>
                <a:latin typeface="+mj-lt"/>
                <a:cs typeface="Arial" pitchFamily="34" charset="0"/>
              </a:rPr>
              <a:t>only thing the user's computer requires to be able to run is the cloud computing interface software of the system, which can be as simple as a Web browser and the cloud's network takes care of the rest.</a:t>
            </a:r>
          </a:p>
        </p:txBody>
      </p:sp>
    </p:spTree>
    <p:extLst>
      <p:ext uri="{BB962C8B-B14F-4D97-AF65-F5344CB8AC3E}">
        <p14:creationId xmlns:p14="http://schemas.microsoft.com/office/powerpoint/2010/main" val="1092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92200"/>
            <a:ext cx="8272212" cy="760350"/>
          </a:xfrm>
        </p:spPr>
        <p:txBody>
          <a:bodyPr>
            <a:no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Architecture of cloud computing</a:t>
            </a:r>
            <a:endParaRPr lang="en-US" sz="3000" dirty="0">
              <a:latin typeface="Azonix" pitchFamily="50" charset="0"/>
            </a:endParaRPr>
          </a:p>
        </p:txBody>
      </p:sp>
      <p:pic>
        <p:nvPicPr>
          <p:cNvPr id="4" name="Picture 3" descr="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00150"/>
            <a:ext cx="4648200" cy="4210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438150"/>
            <a:ext cx="8272212" cy="76035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Cloud computing models</a:t>
            </a:r>
            <a:endParaRPr lang="en-US" sz="3000" dirty="0">
              <a:latin typeface="Azonix" pitchFamily="50" charset="0"/>
            </a:endParaRPr>
          </a:p>
        </p:txBody>
      </p:sp>
      <p:pic>
        <p:nvPicPr>
          <p:cNvPr id="7" name="Picture 6" descr="cloud computing 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28750"/>
            <a:ext cx="6629400" cy="3501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438150"/>
            <a:ext cx="8272212" cy="76035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Deployment models</a:t>
            </a:r>
            <a:endParaRPr lang="en-US" sz="3000" dirty="0">
              <a:latin typeface="Azonix" pitchFamily="50" charset="0"/>
            </a:endParaRPr>
          </a:p>
        </p:txBody>
      </p:sp>
      <p:pic>
        <p:nvPicPr>
          <p:cNvPr id="4" name="Picture 3" descr="Cloud-deployment-structures-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47750"/>
            <a:ext cx="8839200" cy="3748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72212" cy="76035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Public cloud</a:t>
            </a:r>
            <a:endParaRPr lang="en-US" sz="3000" dirty="0">
              <a:latin typeface="Azonix" pitchFamily="50" charset="0"/>
            </a:endParaRPr>
          </a:p>
        </p:txBody>
      </p:sp>
      <p:pic>
        <p:nvPicPr>
          <p:cNvPr id="5" name="Picture 4" descr="aws-cloud-square-logo.png"/>
          <p:cNvPicPr>
            <a:picLocks noChangeAspect="1"/>
          </p:cNvPicPr>
          <p:nvPr/>
        </p:nvPicPr>
        <p:blipFill>
          <a:blip r:embed="rId2" cstate="print"/>
          <a:srcRect t="14545" b="20000"/>
          <a:stretch>
            <a:fillRect/>
          </a:stretch>
        </p:blipFill>
        <p:spPr>
          <a:xfrm>
            <a:off x="6400800" y="493165"/>
            <a:ext cx="1404094" cy="895350"/>
          </a:xfrm>
          <a:prstGeom prst="rect">
            <a:avLst/>
          </a:prstGeom>
        </p:spPr>
      </p:pic>
      <p:pic>
        <p:nvPicPr>
          <p:cNvPr id="6" name="Picture 5" descr="office-365.png"/>
          <p:cNvPicPr>
            <a:picLocks noChangeAspect="1"/>
          </p:cNvPicPr>
          <p:nvPr/>
        </p:nvPicPr>
        <p:blipFill>
          <a:blip r:embed="rId3" cstate="print"/>
          <a:srcRect r="65000"/>
          <a:stretch>
            <a:fillRect/>
          </a:stretch>
        </p:blipFill>
        <p:spPr>
          <a:xfrm>
            <a:off x="8001000" y="613737"/>
            <a:ext cx="612126" cy="633112"/>
          </a:xfrm>
          <a:prstGeom prst="rect">
            <a:avLst/>
          </a:prstGeom>
        </p:spPr>
      </p:pic>
      <p:pic>
        <p:nvPicPr>
          <p:cNvPr id="7" name="Picture 6" descr="800px-Dropbox_logo_(September_2013).svg.png"/>
          <p:cNvPicPr>
            <a:picLocks noChangeAspect="1"/>
          </p:cNvPicPr>
          <p:nvPr/>
        </p:nvPicPr>
        <p:blipFill>
          <a:blip r:embed="rId4"/>
          <a:srcRect l="7685" t="18991" r="65163" b="19288"/>
          <a:stretch>
            <a:fillRect/>
          </a:stretch>
        </p:blipFill>
        <p:spPr>
          <a:xfrm>
            <a:off x="304800" y="571500"/>
            <a:ext cx="879231" cy="762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28751"/>
            <a:ext cx="3789287" cy="281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19600" y="1504950"/>
            <a:ext cx="441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Public cloud allows the accessibility of systems and services easily to general public. </a:t>
            </a:r>
            <a:r>
              <a:rPr lang="en-US" sz="1200" dirty="0" smtClean="0">
                <a:latin typeface="+mj-lt"/>
              </a:rPr>
              <a:t>Example: </a:t>
            </a:r>
            <a:r>
              <a:rPr lang="en-US" sz="1200" dirty="0">
                <a:latin typeface="+mj-lt"/>
              </a:rPr>
              <a:t>Amazon, IBM, Microsoft, Google, Rackspace etc.</a:t>
            </a:r>
            <a:endParaRPr lang="en-US" sz="12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5400" y="2063828"/>
            <a:ext cx="3392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Advantages of Public Cloud Model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16847" y="2401087"/>
            <a:ext cx="3796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Public cloud is having low cost as compared to private or hybrid cloud, because it shares same resources with large number of consumer.</a:t>
            </a:r>
            <a:endParaRPr lang="en-US" sz="12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0843" y="3506161"/>
            <a:ext cx="12891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/>
              <a:t>High Scalability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61945" y="304449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It ensures the independency of location, </a:t>
            </a:r>
            <a:endParaRPr lang="en-US" sz="1200" dirty="0" smtClean="0">
              <a:latin typeface="+mj-lt"/>
            </a:endParaRPr>
          </a:p>
          <a:p>
            <a:r>
              <a:rPr lang="en-US" sz="1200" dirty="0" smtClean="0">
                <a:latin typeface="+mj-lt"/>
              </a:rPr>
              <a:t>     because </a:t>
            </a:r>
            <a:r>
              <a:rPr lang="en-US" sz="1200" dirty="0">
                <a:latin typeface="+mj-lt"/>
              </a:rPr>
              <a:t>public cloud services are delivered through Internet.</a:t>
            </a:r>
            <a:endParaRPr lang="en-US" sz="12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14800" y="378779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              </a:t>
            </a:r>
            <a:r>
              <a:rPr lang="en-US" dirty="0" smtClean="0">
                <a:solidFill>
                  <a:srgbClr val="92D050"/>
                </a:solidFill>
              </a:rPr>
              <a:t>Disadvantages </a:t>
            </a:r>
            <a:r>
              <a:rPr lang="en-US" dirty="0">
                <a:solidFill>
                  <a:srgbClr val="92D050"/>
                </a:solidFill>
              </a:rPr>
              <a:t>of Public Cloud </a:t>
            </a:r>
            <a:r>
              <a:rPr lang="en-US" dirty="0" smtClean="0">
                <a:solidFill>
                  <a:srgbClr val="92D050"/>
                </a:solidFill>
              </a:rPr>
              <a:t>Model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61945" y="415985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latin typeface="+mj-lt"/>
              </a:rPr>
              <a:t>Low Security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43400" y="450312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+mj-lt"/>
              </a:rPr>
              <a:t>In public cloud model, data is present off-site and resources are      shared publicly. Hence it does not ensure the high level security.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438150"/>
            <a:ext cx="8272212" cy="76035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Private cloud</a:t>
            </a:r>
            <a:endParaRPr lang="en-US" sz="3000" dirty="0">
              <a:latin typeface="Azonix" pitchFamily="50" charset="0"/>
            </a:endParaRPr>
          </a:p>
        </p:txBody>
      </p:sp>
      <p:pic>
        <p:nvPicPr>
          <p:cNvPr id="5" name="Picture 4" descr="microsoft-az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590550"/>
            <a:ext cx="1600200" cy="473366"/>
          </a:xfrm>
          <a:prstGeom prst="rect">
            <a:avLst/>
          </a:prstGeom>
        </p:spPr>
      </p:pic>
      <p:pic>
        <p:nvPicPr>
          <p:cNvPr id="6" name="Picture 5" descr="google pla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485775"/>
            <a:ext cx="1326559" cy="819150"/>
          </a:xfrm>
          <a:prstGeom prst="rect">
            <a:avLst/>
          </a:prstGeom>
        </p:spPr>
      </p:pic>
      <p:pic>
        <p:nvPicPr>
          <p:cNvPr id="7" name="Picture 6" descr="platform.png"/>
          <p:cNvPicPr>
            <a:picLocks noChangeAspect="1"/>
          </p:cNvPicPr>
          <p:nvPr/>
        </p:nvPicPr>
        <p:blipFill>
          <a:blip r:embed="rId5" cstate="print"/>
          <a:srcRect r="48003"/>
          <a:stretch>
            <a:fillRect/>
          </a:stretch>
        </p:blipFill>
        <p:spPr>
          <a:xfrm>
            <a:off x="2018522" y="590550"/>
            <a:ext cx="914400" cy="6096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04950"/>
            <a:ext cx="3657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43400" y="150494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latin typeface="+mj-lt"/>
              </a:rPr>
              <a:t>The </a:t>
            </a:r>
            <a:r>
              <a:rPr lang="en-US" sz="1200" dirty="0">
                <a:latin typeface="+mj-lt"/>
              </a:rPr>
              <a:t>Private cloud allows the accessibility of systems and services within the organization. Private cloud is operated only within a particular organization. But it will be managed internally or by third party.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2328356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Advantages of Private Cloud Model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312298" y="259731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Private cloud resources are shared from distinct pool of resources and hence highly </a:t>
            </a:r>
            <a:r>
              <a:rPr lang="en-US" sz="1200" dirty="0" smtClean="0">
                <a:latin typeface="+mj-lt"/>
              </a:rPr>
              <a:t>secured.</a:t>
            </a:r>
            <a:endParaRPr lang="en-US" dirty="0" smtClean="0"/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latin typeface="+mj-lt"/>
              </a:rPr>
              <a:t>Private </a:t>
            </a:r>
            <a:r>
              <a:rPr lang="en-US" sz="1200" dirty="0">
                <a:latin typeface="+mj-lt"/>
              </a:rPr>
              <a:t>clouds have more control on its resources and hardware than public cloud because it is accessed only within the boundary of an organization.</a:t>
            </a:r>
            <a:endParaRPr lang="en-US" sz="1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43400" y="3562350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Disadvantages of Private Cloud Model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8065" y="393168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Private cloud is only accessible locally and it is very difficult to deploy globally.</a:t>
            </a:r>
            <a:endParaRPr lang="en-US" sz="12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62061" y="4258693"/>
            <a:ext cx="32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C</a:t>
            </a:r>
            <a:r>
              <a:rPr lang="en-US" sz="1200" dirty="0" smtClean="0">
                <a:latin typeface="+mj-lt"/>
              </a:rPr>
              <a:t>loud </a:t>
            </a:r>
            <a:r>
              <a:rPr lang="en-US" sz="1200" dirty="0">
                <a:latin typeface="+mj-lt"/>
              </a:rPr>
              <a:t>is having more cost than public clouds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62061" y="453565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Less Scalability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Private clouds are scaled only within capacity of internal hosted </a:t>
            </a:r>
            <a:r>
              <a:rPr lang="en-US" sz="1200" dirty="0" smtClean="0">
                <a:latin typeface="+mj-lt"/>
              </a:rPr>
              <a:t>resources , so  low  </a:t>
            </a:r>
            <a:r>
              <a:rPr lang="en-US" sz="1200" dirty="0" err="1">
                <a:latin typeface="+mj-lt"/>
              </a:rPr>
              <a:t>s</a:t>
            </a:r>
            <a:r>
              <a:rPr lang="en-US" sz="1200" dirty="0" err="1" smtClean="0">
                <a:latin typeface="+mj-lt"/>
              </a:rPr>
              <a:t>calibility</a:t>
            </a:r>
            <a:r>
              <a:rPr lang="en-US" sz="1200" dirty="0" smtClean="0">
                <a:latin typeface="+mj-lt"/>
              </a:rPr>
              <a:t>.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Azonix" pitchFamily="50" charset="0"/>
              </a:rPr>
              <a:t>What is cloud?</a:t>
            </a:r>
            <a:endParaRPr lang="en-US" sz="3000" dirty="0">
              <a:latin typeface="Azonix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2952750"/>
            <a:ext cx="853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100" dirty="0" smtClean="0">
              <a:latin typeface="Azonix" pitchFamily="50" charset="0"/>
            </a:endParaRPr>
          </a:p>
          <a:p>
            <a:endParaRPr lang="en-US" sz="2100" dirty="0">
              <a:latin typeface="Azonix" pitchFamily="50" charset="0"/>
            </a:endParaRPr>
          </a:p>
          <a:p>
            <a:r>
              <a:rPr lang="en-US" sz="3000" dirty="0" smtClean="0">
                <a:latin typeface="Azonix" pitchFamily="50" charset="0"/>
              </a:rPr>
              <a:t>WHAT IS CLOUD COMPUTING?</a:t>
            </a:r>
          </a:p>
          <a:p>
            <a:endParaRPr lang="en-US" sz="2100" dirty="0">
              <a:latin typeface="Azonix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2800350"/>
            <a:ext cx="28194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00400" y="2800350"/>
            <a:ext cx="2743200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19800" y="2800350"/>
            <a:ext cx="2743200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1" name="Picture 10" descr="cloud-circle-blue-5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14350"/>
            <a:ext cx="762000" cy="762000"/>
          </a:xfrm>
          <a:prstGeom prst="rect">
            <a:avLst/>
          </a:prstGeom>
        </p:spPr>
      </p:pic>
      <p:pic>
        <p:nvPicPr>
          <p:cNvPr id="13" name="Picture 12" descr="75-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4800" y="2952750"/>
            <a:ext cx="83820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8363" y="4000500"/>
            <a:ext cx="8272211" cy="100965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Cloud computing</a:t>
            </a:r>
            <a:r>
              <a:rPr lang="en-US" dirty="0">
                <a:latin typeface="+mj-lt"/>
              </a:rPr>
              <a:t> means </a:t>
            </a:r>
            <a:r>
              <a:rPr lang="en-US" i="1" dirty="0">
                <a:latin typeface="+mj-lt"/>
              </a:rPr>
              <a:t>on demand delivery of IT resources</a:t>
            </a:r>
            <a:r>
              <a:rPr lang="en-US" dirty="0">
                <a:latin typeface="+mj-lt"/>
              </a:rPr>
              <a:t> via the internet with pay-as-you-go pricing. It provides a solution of IT infrastructure in low cost.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" y="1694587"/>
            <a:ext cx="8458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  <a:hlinkClick r:id="rId4" tooltip="Cloud Infrastructure"/>
              </a:rPr>
              <a:t>The cloud</a:t>
            </a:r>
            <a:r>
              <a:rPr lang="en-US" sz="1400" dirty="0">
                <a:latin typeface="+mj-lt"/>
              </a:rPr>
              <a:t> is a term referring to accessing computer, information technology (IT), and software applications through a network connection, often by accessing data centers using wide area networking (</a:t>
            </a:r>
            <a:r>
              <a:rPr lang="en-US" sz="1400" dirty="0">
                <a:latin typeface="+mj-lt"/>
                <a:hlinkClick r:id="rId5" tooltip="SD-WAN"/>
              </a:rPr>
              <a:t>WAN</a:t>
            </a:r>
            <a:r>
              <a:rPr lang="en-US" sz="1400" dirty="0">
                <a:latin typeface="+mj-lt"/>
              </a:rPr>
              <a:t>) or Internet connectivity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438150"/>
            <a:ext cx="8272212" cy="76035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Hybrid cloud</a:t>
            </a:r>
            <a:endParaRPr lang="en-US" sz="3000" dirty="0">
              <a:latin typeface="Azonix" pitchFamily="50" charset="0"/>
            </a:endParaRPr>
          </a:p>
        </p:txBody>
      </p:sp>
      <p:pic>
        <p:nvPicPr>
          <p:cNvPr id="5" name="Picture 4" descr="Crónica_infraestructura_clou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514350"/>
            <a:ext cx="1105834" cy="664296"/>
          </a:xfrm>
          <a:prstGeom prst="rect">
            <a:avLst/>
          </a:prstGeom>
        </p:spPr>
      </p:pic>
      <p:pic>
        <p:nvPicPr>
          <p:cNvPr id="7" name="Picture 6" descr="google pla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6583" y="427398"/>
            <a:ext cx="1357409" cy="838200"/>
          </a:xfrm>
          <a:prstGeom prst="rect">
            <a:avLst/>
          </a:prstGeom>
        </p:spPr>
      </p:pic>
      <p:pic>
        <p:nvPicPr>
          <p:cNvPr id="8" name="Picture 7" descr="microsoft-az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8399" y="731114"/>
            <a:ext cx="1155197" cy="206932"/>
          </a:xfrm>
          <a:prstGeom prst="rect">
            <a:avLst/>
          </a:prstGeom>
        </p:spPr>
      </p:pic>
      <p:pic>
        <p:nvPicPr>
          <p:cNvPr id="9" name="Picture 8" descr="aws-cloud-square-logo.png"/>
          <p:cNvPicPr>
            <a:picLocks noChangeAspect="1"/>
          </p:cNvPicPr>
          <p:nvPr/>
        </p:nvPicPr>
        <p:blipFill>
          <a:blip r:embed="rId5" cstate="print"/>
          <a:srcRect t="18889" b="23333"/>
          <a:stretch>
            <a:fillRect/>
          </a:stretch>
        </p:blipFill>
        <p:spPr>
          <a:xfrm>
            <a:off x="7403597" y="503598"/>
            <a:ext cx="1353746" cy="7620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8" y="1478124"/>
            <a:ext cx="3708982" cy="3227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67200" y="147812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+mj-lt"/>
              </a:rPr>
              <a:t>The Hybrid cloud is the mixture of public and private cloud. Non-critical activities are performed by public cloud while critical activities are performed by private cloud.</a:t>
            </a:r>
          </a:p>
          <a:p>
            <a:endParaRPr lang="en-US" sz="12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2124455"/>
            <a:ext cx="3485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Advantages of Hybrid Cloud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7200" y="24937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/>
              <a:t>It provides both the features of public and private cloud scalability.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4267200" y="277037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/>
              <a:t>It provides secure resources because of private cloud and scalable resources because of public cloud.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4267200" y="323204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/>
              <a:t>It is having less cost as compared to private cloud.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7200" y="34473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Disadvantages of Hybrid Cloud Model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73420" y="38671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Networking becomes complex because of private and public cloud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438150"/>
            <a:ext cx="8272212" cy="76035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Service models</a:t>
            </a:r>
            <a:endParaRPr lang="en-US" sz="3000" dirty="0">
              <a:latin typeface="Azonix" pitchFamily="50" charset="0"/>
            </a:endParaRPr>
          </a:p>
        </p:txBody>
      </p:sp>
      <p:pic>
        <p:nvPicPr>
          <p:cNvPr id="4" name="Picture 3" descr="Cloud-service-models-diagram.png"/>
          <p:cNvPicPr>
            <a:picLocks noChangeAspect="1"/>
          </p:cNvPicPr>
          <p:nvPr/>
        </p:nvPicPr>
        <p:blipFill>
          <a:blip r:embed="rId2"/>
          <a:srcRect t="10227"/>
          <a:stretch>
            <a:fillRect/>
          </a:stretch>
        </p:blipFill>
        <p:spPr>
          <a:xfrm>
            <a:off x="1176782" y="1428750"/>
            <a:ext cx="6671818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512919"/>
            <a:ext cx="6553200" cy="455550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>
                <a:latin typeface="Azonix" pitchFamily="50" charset="0"/>
              </a:rPr>
              <a:t>Iaas (infrastructure as a service)</a:t>
            </a:r>
            <a:endParaRPr lang="en-US" sz="2000" dirty="0">
              <a:latin typeface="Azonix" pitchFamily="50" charset="0"/>
            </a:endParaRPr>
          </a:p>
        </p:txBody>
      </p:sp>
      <p:pic>
        <p:nvPicPr>
          <p:cNvPr id="4" name="Picture 3" descr="vcloud-air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" y="4358366"/>
            <a:ext cx="1066800" cy="701040"/>
          </a:xfrm>
          <a:prstGeom prst="rect">
            <a:avLst/>
          </a:prstGeom>
        </p:spPr>
      </p:pic>
      <p:pic>
        <p:nvPicPr>
          <p:cNvPr id="5" name="Picture 4" descr="aws-cloud-square-logo.png"/>
          <p:cNvPicPr>
            <a:picLocks noChangeAspect="1"/>
          </p:cNvPicPr>
          <p:nvPr/>
        </p:nvPicPr>
        <p:blipFill>
          <a:blip r:embed="rId3" cstate="print"/>
          <a:srcRect t="18692" b="21495"/>
          <a:stretch>
            <a:fillRect/>
          </a:stretch>
        </p:blipFill>
        <p:spPr>
          <a:xfrm>
            <a:off x="304800" y="541043"/>
            <a:ext cx="1257300" cy="732642"/>
          </a:xfrm>
          <a:prstGeom prst="rect">
            <a:avLst/>
          </a:prstGeom>
        </p:spPr>
      </p:pic>
      <p:pic>
        <p:nvPicPr>
          <p:cNvPr id="6" name="Picture 5" descr="microsoft-az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6547" y="907364"/>
            <a:ext cx="2221997" cy="398030"/>
          </a:xfrm>
          <a:prstGeom prst="rect">
            <a:avLst/>
          </a:prstGeom>
        </p:spPr>
      </p:pic>
      <p:pic>
        <p:nvPicPr>
          <p:cNvPr id="7" name="Picture 6" descr="ibm sof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765" y="4262411"/>
            <a:ext cx="1374055" cy="7969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1" y="1428750"/>
            <a:ext cx="838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IaaS</a:t>
            </a:r>
            <a:r>
              <a:rPr lang="en-US" sz="1200" dirty="0"/>
              <a:t> is one of the layers of cloud computing platform wherein the customer organization outsources its IT infrastructure such as </a:t>
            </a:r>
            <a:r>
              <a:rPr lang="en-US" sz="1200" dirty="0">
                <a:solidFill>
                  <a:srgbClr val="00B050"/>
                </a:solidFill>
              </a:rPr>
              <a:t>servers, networking, processing, storage, virtual machines and other resources.</a:t>
            </a:r>
            <a:r>
              <a:rPr lang="en-US" sz="1200" dirty="0"/>
              <a:t> Customers access these resources </a:t>
            </a:r>
            <a:r>
              <a:rPr lang="en-US" sz="1200" dirty="0" smtClean="0"/>
              <a:t>over internet </a:t>
            </a:r>
            <a:r>
              <a:rPr lang="en-US" sz="1200" dirty="0"/>
              <a:t>i.e. cloud computing platform, on a pay-per-use model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sz="1200" dirty="0" err="1"/>
              <a:t>Iaas</a:t>
            </a:r>
            <a:r>
              <a:rPr lang="en-US" sz="1200" dirty="0"/>
              <a:t>, </a:t>
            </a:r>
            <a:r>
              <a:rPr lang="en-US" sz="1200" b="1" dirty="0"/>
              <a:t>earlier called Hardware as a Service</a:t>
            </a:r>
            <a:r>
              <a:rPr lang="en-US" sz="1200" dirty="0"/>
              <a:t> (</a:t>
            </a:r>
            <a:r>
              <a:rPr lang="en-US" sz="1200" dirty="0" err="1"/>
              <a:t>HaaS</a:t>
            </a:r>
            <a:r>
              <a:rPr lang="en-US" sz="1200" dirty="0"/>
              <a:t>), is a cloud computing platform based model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1001" y="2404192"/>
            <a:ext cx="4032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Advantages of </a:t>
            </a:r>
            <a:r>
              <a:rPr lang="en-US" dirty="0" err="1">
                <a:solidFill>
                  <a:srgbClr val="FFC000"/>
                </a:solidFill>
              </a:rPr>
              <a:t>IaaS</a:t>
            </a:r>
            <a:r>
              <a:rPr lang="en-US" dirty="0">
                <a:solidFill>
                  <a:srgbClr val="FFC000"/>
                </a:solidFill>
              </a:rPr>
              <a:t> cloud computing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0599" y="2404192"/>
            <a:ext cx="442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Disadvantages of </a:t>
            </a:r>
            <a:r>
              <a:rPr lang="en-US" dirty="0" err="1">
                <a:solidFill>
                  <a:srgbClr val="FFC000"/>
                </a:solidFill>
              </a:rPr>
              <a:t>IaaS</a:t>
            </a:r>
            <a:r>
              <a:rPr lang="en-US" dirty="0">
                <a:solidFill>
                  <a:srgbClr val="FFC000"/>
                </a:solidFill>
              </a:rPr>
              <a:t> cloud computing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" y="277352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latin typeface="+mj-lt"/>
              </a:rPr>
              <a:t>You </a:t>
            </a:r>
            <a:r>
              <a:rPr lang="en-US" sz="1200" dirty="0">
                <a:latin typeface="+mj-lt"/>
              </a:rPr>
              <a:t>can dynamically choose a CPU, memory and storage configuration as per your needs.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latin typeface="+mj-lt"/>
              </a:rPr>
              <a:t> </a:t>
            </a:r>
            <a:r>
              <a:rPr lang="en-US" sz="1200" dirty="0">
                <a:latin typeface="+mj-lt"/>
              </a:rPr>
              <a:t>You easily access the vast computing power available on </a:t>
            </a:r>
            <a:r>
              <a:rPr lang="en-US" sz="1200" dirty="0" err="1">
                <a:latin typeface="+mj-lt"/>
              </a:rPr>
              <a:t>IaaS</a:t>
            </a:r>
            <a:r>
              <a:rPr lang="en-US" sz="1200" dirty="0">
                <a:latin typeface="+mj-lt"/>
              </a:rPr>
              <a:t> cloud platform.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latin typeface="+mj-lt"/>
              </a:rPr>
              <a:t> </a:t>
            </a:r>
            <a:r>
              <a:rPr lang="en-US" sz="1200" dirty="0">
                <a:latin typeface="+mj-lt"/>
              </a:rPr>
              <a:t>You can eliminate the need of investment in rarely used IT hardware.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latin typeface="+mj-lt"/>
              </a:rPr>
              <a:t> </a:t>
            </a:r>
            <a:r>
              <a:rPr lang="en-US" sz="1200" dirty="0">
                <a:latin typeface="+mj-lt"/>
              </a:rPr>
              <a:t>IT infra will be handled by the </a:t>
            </a:r>
            <a:r>
              <a:rPr lang="en-US" sz="1200" dirty="0" err="1">
                <a:latin typeface="+mj-lt"/>
              </a:rPr>
              <a:t>IaaS</a:t>
            </a:r>
            <a:r>
              <a:rPr lang="en-US" sz="1200" dirty="0">
                <a:latin typeface="+mj-lt"/>
              </a:rPr>
              <a:t> cloud computing platform vendors.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0599" y="2794073"/>
            <a:ext cx="42127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en-US" sz="1200" dirty="0"/>
              <a:t>There is a risk of </a:t>
            </a:r>
            <a:r>
              <a:rPr lang="en-US" sz="1200" dirty="0" err="1"/>
              <a:t>IaaS</a:t>
            </a:r>
            <a:r>
              <a:rPr lang="en-US" sz="1200" dirty="0"/>
              <a:t> cloud computing platform vendor by gaining the access to the </a:t>
            </a:r>
            <a:r>
              <a:rPr lang="en-US" sz="1200" dirty="0" err="1"/>
              <a:t>organization?s</a:t>
            </a:r>
            <a:r>
              <a:rPr lang="en-US" sz="1200" dirty="0"/>
              <a:t> data. But it can be avoided by opting for private cloud.</a:t>
            </a:r>
          </a:p>
          <a:p>
            <a:pPr marL="171450" indent="-171450">
              <a:buFont typeface="Wingdings" pitchFamily="2" charset="2"/>
              <a:buChar char="q"/>
            </a:pPr>
            <a:r>
              <a:rPr lang="en-US" sz="1200" dirty="0" smtClean="0"/>
              <a:t> </a:t>
            </a:r>
            <a:r>
              <a:rPr lang="en-US" sz="1200" dirty="0" err="1"/>
              <a:t>IaaS</a:t>
            </a:r>
            <a:r>
              <a:rPr lang="en-US" sz="1200" dirty="0"/>
              <a:t> cloud computing platform model is dependent on internet availability.</a:t>
            </a:r>
          </a:p>
          <a:p>
            <a:pPr marL="171450" indent="-171450">
              <a:buFont typeface="Wingdings" pitchFamily="2" charset="2"/>
              <a:buChar char="q"/>
            </a:pPr>
            <a:r>
              <a:rPr lang="en-US" sz="1200" dirty="0" smtClean="0"/>
              <a:t> </a:t>
            </a:r>
            <a:r>
              <a:rPr lang="en-US" sz="1200" dirty="0"/>
              <a:t>It is also dependent on the availability of virtualization services.</a:t>
            </a:r>
          </a:p>
          <a:p>
            <a:pPr marL="171450" indent="-171450">
              <a:buFont typeface="Wingdings" pitchFamily="2" charset="2"/>
              <a:buChar char="q"/>
            </a:pPr>
            <a:r>
              <a:rPr lang="en-US" sz="1200" dirty="0" smtClean="0"/>
              <a:t> </a:t>
            </a:r>
            <a:r>
              <a:rPr lang="en-US" sz="1200" dirty="0" err="1"/>
              <a:t>IaaS</a:t>
            </a:r>
            <a:r>
              <a:rPr lang="en-US" sz="1200" dirty="0"/>
              <a:t> cloud computing platform can limit the user privacy and customization options.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96" y="591253"/>
            <a:ext cx="8272212" cy="37935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latin typeface="Azonix" pitchFamily="50" charset="0"/>
              </a:rPr>
              <a:t>paas (platform as a service)</a:t>
            </a:r>
            <a:endParaRPr lang="en-US" sz="1800" dirty="0">
              <a:latin typeface="Azonix" pitchFamily="50" charset="0"/>
            </a:endParaRPr>
          </a:p>
        </p:txBody>
      </p:sp>
      <p:pic>
        <p:nvPicPr>
          <p:cNvPr id="4" name="Picture 3" descr="what_is_google_app_engin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432" y="514351"/>
            <a:ext cx="1200539" cy="762000"/>
          </a:xfrm>
          <a:prstGeom prst="rect">
            <a:avLst/>
          </a:prstGeom>
        </p:spPr>
      </p:pic>
      <p:pic>
        <p:nvPicPr>
          <p:cNvPr id="5" name="Picture 4" descr="XL-Bluemix-Logo-1024x10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4678" y="4196651"/>
            <a:ext cx="944095" cy="875398"/>
          </a:xfrm>
          <a:prstGeom prst="rect">
            <a:avLst/>
          </a:prstGeom>
        </p:spPr>
      </p:pic>
      <p:pic>
        <p:nvPicPr>
          <p:cNvPr id="6" name="Picture 5" descr="microsoft-az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4200" y="580210"/>
            <a:ext cx="1828800" cy="6961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50495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+mj-lt"/>
              </a:rPr>
              <a:t>PaaS</a:t>
            </a:r>
            <a:r>
              <a:rPr lang="en-US" sz="1200" b="1" dirty="0">
                <a:latin typeface="+mj-lt"/>
              </a:rPr>
              <a:t> cloud computing platform</a:t>
            </a:r>
            <a:r>
              <a:rPr lang="en-US" sz="1200" dirty="0">
                <a:latin typeface="+mj-lt"/>
              </a:rPr>
              <a:t> is a developer programming platform which </a:t>
            </a:r>
            <a:r>
              <a:rPr lang="en-US" sz="1200" i="1" dirty="0">
                <a:latin typeface="+mj-lt"/>
              </a:rPr>
              <a:t>is created for the programmer to develop, test, run and manage the applications</a:t>
            </a:r>
            <a:r>
              <a:rPr lang="en-US" sz="1200" dirty="0">
                <a:latin typeface="+mj-lt"/>
              </a:rPr>
              <a:t>.</a:t>
            </a:r>
            <a:endParaRPr lang="en-US" sz="12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096" y="1925419"/>
            <a:ext cx="82607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A developer is able to write the application as well as deploy it directly into this layer easily.</a:t>
            </a:r>
            <a:endParaRPr lang="en-US" sz="12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2343150"/>
            <a:ext cx="409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Advantages of </a:t>
            </a:r>
            <a:r>
              <a:rPr lang="en-US" dirty="0" err="1">
                <a:solidFill>
                  <a:srgbClr val="FFC000"/>
                </a:solidFill>
              </a:rPr>
              <a:t>PaaS</a:t>
            </a:r>
            <a:r>
              <a:rPr lang="en-US" dirty="0">
                <a:solidFill>
                  <a:srgbClr val="FFC000"/>
                </a:solidFill>
              </a:rPr>
              <a:t> cloud computing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558004" y="2361425"/>
            <a:ext cx="4348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Disadvantages of </a:t>
            </a:r>
            <a:r>
              <a:rPr lang="en-US" dirty="0" err="1">
                <a:solidFill>
                  <a:srgbClr val="FFC000"/>
                </a:solidFill>
              </a:rPr>
              <a:t>PaaS</a:t>
            </a:r>
            <a:r>
              <a:rPr lang="en-US" dirty="0">
                <a:solidFill>
                  <a:srgbClr val="FFC000"/>
                </a:solidFill>
              </a:rPr>
              <a:t> cloud computing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274325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latin typeface="+mj-lt"/>
              </a:rPr>
              <a:t>Developers can focus on development and innovation</a:t>
            </a:r>
          </a:p>
          <a:p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without worrying about the infrastructure.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31751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No requirements of up-front investment in </a:t>
            </a:r>
            <a:r>
              <a:rPr lang="en-US" sz="1200" dirty="0" smtClean="0">
                <a:latin typeface="+mj-lt"/>
              </a:rPr>
              <a:t>hardware</a:t>
            </a:r>
          </a:p>
          <a:p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</a:t>
            </a:r>
            <a:r>
              <a:rPr lang="en-US" sz="1200" dirty="0">
                <a:latin typeface="+mj-lt"/>
              </a:rPr>
              <a:t>and software. Developers only need a PC and an internet </a:t>
            </a:r>
            <a:r>
              <a:rPr lang="en-US" sz="1200" dirty="0" smtClean="0">
                <a:latin typeface="+mj-lt"/>
              </a:rPr>
              <a:t>   </a:t>
            </a:r>
          </a:p>
          <a:p>
            <a:r>
              <a:rPr lang="en-US" sz="1200" dirty="0" smtClean="0">
                <a:latin typeface="+mj-lt"/>
              </a:rPr>
              <a:t>    connection </a:t>
            </a:r>
            <a:r>
              <a:rPr lang="en-US" sz="1200" dirty="0">
                <a:latin typeface="+mj-lt"/>
              </a:rPr>
              <a:t>to start building applications.</a:t>
            </a:r>
            <a:endParaRPr lang="en-US" sz="12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2339" y="382172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Prebuilt business </a:t>
            </a:r>
            <a:r>
              <a:rPr lang="en-US" sz="1200" dirty="0" smtClean="0">
                <a:latin typeface="+mj-lt"/>
              </a:rPr>
              <a:t>functionality</a:t>
            </a:r>
          </a:p>
          <a:p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Some </a:t>
            </a:r>
            <a:r>
              <a:rPr lang="en-US" sz="1200" dirty="0" err="1">
                <a:latin typeface="+mj-lt"/>
              </a:rPr>
              <a:t>PaaS</a:t>
            </a:r>
            <a:r>
              <a:rPr lang="en-US" sz="1200" dirty="0">
                <a:latin typeface="+mj-lt"/>
              </a:rPr>
              <a:t> vendors also provide already defined business </a:t>
            </a:r>
            <a:r>
              <a:rPr lang="en-US" sz="1200" dirty="0" smtClean="0">
                <a:latin typeface="+mj-lt"/>
              </a:rPr>
              <a:t>  </a:t>
            </a:r>
          </a:p>
          <a:p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functionality </a:t>
            </a:r>
            <a:r>
              <a:rPr lang="en-US" sz="1200" dirty="0">
                <a:latin typeface="+mj-lt"/>
              </a:rPr>
              <a:t>so that users can avoid building everything from </a:t>
            </a:r>
            <a:endParaRPr lang="en-US" sz="1200" dirty="0" smtClean="0">
              <a:latin typeface="+mj-lt"/>
            </a:endParaRPr>
          </a:p>
          <a:p>
            <a:r>
              <a:rPr lang="en-US" sz="1200" dirty="0" smtClean="0">
                <a:latin typeface="+mj-lt"/>
              </a:rPr>
              <a:t>    very scratch </a:t>
            </a:r>
            <a:r>
              <a:rPr lang="en-US" sz="1200" dirty="0">
                <a:latin typeface="+mj-lt"/>
              </a:rPr>
              <a:t>and hence can directly start the projects only.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99198" y="275966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 Integration with the rest of the systems applications</a:t>
            </a:r>
          </a:p>
          <a:p>
            <a:r>
              <a:rPr lang="en-US" sz="1200" dirty="0" smtClean="0">
                <a:latin typeface="+mj-lt"/>
              </a:rPr>
              <a:t>     It </a:t>
            </a:r>
            <a:r>
              <a:rPr lang="en-US" sz="1200" dirty="0">
                <a:latin typeface="+mj-lt"/>
              </a:rPr>
              <a:t>may happen that some applications are local and some are in </a:t>
            </a:r>
            <a:endParaRPr lang="en-US" sz="1200" dirty="0" smtClean="0">
              <a:latin typeface="+mj-lt"/>
            </a:endParaRPr>
          </a:p>
          <a:p>
            <a:r>
              <a:rPr lang="en-US" sz="1200" dirty="0" smtClean="0">
                <a:latin typeface="+mj-lt"/>
              </a:rPr>
              <a:t>     cloud</a:t>
            </a:r>
            <a:r>
              <a:rPr lang="en-US" sz="1200" dirty="0">
                <a:latin typeface="+mj-lt"/>
              </a:rPr>
              <a:t>. So there will be chances of increased complexity when we </a:t>
            </a:r>
            <a:r>
              <a:rPr lang="en-US" sz="1200" dirty="0" smtClean="0">
                <a:latin typeface="+mj-lt"/>
              </a:rPr>
              <a:t>  </a:t>
            </a:r>
          </a:p>
          <a:p>
            <a:r>
              <a:rPr lang="en-US" sz="1200" dirty="0" smtClean="0">
                <a:latin typeface="+mj-lt"/>
              </a:rPr>
              <a:t>     want </a:t>
            </a:r>
            <a:r>
              <a:rPr lang="en-US" sz="1200" dirty="0">
                <a:latin typeface="+mj-lt"/>
              </a:rPr>
              <a:t>to use data which in the cloud with the local data.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75672" y="359066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/>
              <a:t> Data </a:t>
            </a:r>
            <a:r>
              <a:rPr lang="en-US" sz="1200" dirty="0"/>
              <a:t>Privacy</a:t>
            </a:r>
          </a:p>
          <a:p>
            <a:r>
              <a:rPr lang="en-US" sz="1200" dirty="0" smtClean="0"/>
              <a:t>     Corporate </a:t>
            </a:r>
            <a:r>
              <a:rPr lang="en-US" sz="1200" dirty="0"/>
              <a:t>data, whether it can be critical or not, will be private so </a:t>
            </a:r>
            <a:r>
              <a:rPr lang="en-US" sz="1200" dirty="0" smtClean="0"/>
              <a:t>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if </a:t>
            </a:r>
            <a:r>
              <a:rPr lang="en-US" sz="1200" dirty="0"/>
              <a:t>it is not located within the walls of the company there can be a </a:t>
            </a:r>
            <a:r>
              <a:rPr lang="en-US" sz="1200" dirty="0" smtClean="0"/>
              <a:t>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risk </a:t>
            </a:r>
            <a:r>
              <a:rPr lang="en-US" sz="1200" dirty="0"/>
              <a:t>in terms of privacy of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0"/>
            <a:ext cx="7567006" cy="4572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latin typeface="Azonix" pitchFamily="50" charset="0"/>
              </a:rPr>
              <a:t>Saas (software as a service)</a:t>
            </a:r>
            <a:endParaRPr lang="en-US" sz="1800" dirty="0">
              <a:latin typeface="Azonix" pitchFamily="50" charset="0"/>
            </a:endParaRPr>
          </a:p>
        </p:txBody>
      </p:sp>
      <p:pic>
        <p:nvPicPr>
          <p:cNvPr id="4" name="Picture 3" descr="gdo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023" y="1504949"/>
            <a:ext cx="1821824" cy="548955"/>
          </a:xfrm>
          <a:prstGeom prst="rect">
            <a:avLst/>
          </a:prstGeom>
        </p:spPr>
      </p:pic>
      <p:pic>
        <p:nvPicPr>
          <p:cNvPr id="5" name="Picture 4" descr="iclou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478" y="514350"/>
            <a:ext cx="1436914" cy="697468"/>
          </a:xfrm>
          <a:prstGeom prst="rect">
            <a:avLst/>
          </a:prstGeom>
        </p:spPr>
      </p:pic>
      <p:pic>
        <p:nvPicPr>
          <p:cNvPr id="6" name="Picture 5" descr="800px-Dropbox_logo_(September_2013)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93" y="442207"/>
            <a:ext cx="2057400" cy="749575"/>
          </a:xfrm>
          <a:prstGeom prst="rect">
            <a:avLst/>
          </a:prstGeom>
        </p:spPr>
      </p:pic>
      <p:pic>
        <p:nvPicPr>
          <p:cNvPr id="8" name="Picture 7" descr="platform.png"/>
          <p:cNvPicPr>
            <a:picLocks noChangeAspect="1"/>
          </p:cNvPicPr>
          <p:nvPr/>
        </p:nvPicPr>
        <p:blipFill>
          <a:blip r:embed="rId5" cstate="print"/>
          <a:srcRect r="48369"/>
          <a:stretch>
            <a:fillRect/>
          </a:stretch>
        </p:blipFill>
        <p:spPr>
          <a:xfrm>
            <a:off x="212017" y="1464354"/>
            <a:ext cx="1921583" cy="6585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2105" y="150494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SaaS</a:t>
            </a:r>
            <a:r>
              <a:rPr lang="en-US" sz="1200" dirty="0"/>
              <a:t> is a software distribution model in which applications are hosted by a cloud service provider and made available to customers over internet. </a:t>
            </a:r>
            <a:r>
              <a:rPr lang="en-US" sz="1200" dirty="0" err="1"/>
              <a:t>SaaS</a:t>
            </a:r>
            <a:r>
              <a:rPr lang="en-US" sz="1200" dirty="0"/>
              <a:t> is also known as </a:t>
            </a:r>
            <a:r>
              <a:rPr lang="en-US" sz="1200" b="1" dirty="0"/>
              <a:t>"On-Demand Software"</a:t>
            </a:r>
            <a:r>
              <a:rPr lang="en-US" sz="1200" dirty="0"/>
              <a:t>.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04045" y="2202418"/>
            <a:ext cx="4080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Advantages of </a:t>
            </a:r>
            <a:r>
              <a:rPr lang="en-US" dirty="0" err="1">
                <a:solidFill>
                  <a:srgbClr val="FFC000"/>
                </a:solidFill>
              </a:rPr>
              <a:t>SaaS</a:t>
            </a:r>
            <a:r>
              <a:rPr lang="en-US" dirty="0">
                <a:solidFill>
                  <a:srgbClr val="FFC000"/>
                </a:solidFill>
              </a:rPr>
              <a:t> cloud computing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59476" y="2571750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 err="1" smtClean="0"/>
              <a:t>SaaS</a:t>
            </a:r>
            <a:r>
              <a:rPr lang="en-US" sz="1200" dirty="0" smtClean="0"/>
              <a:t> </a:t>
            </a:r>
            <a:r>
              <a:rPr lang="en-US" sz="1200" dirty="0"/>
              <a:t>is easy to buy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9476" y="282165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 err="1"/>
              <a:t>SaaS</a:t>
            </a:r>
            <a:r>
              <a:rPr lang="en-US" sz="1200" dirty="0"/>
              <a:t> pricing is based on a monthly fee or annual fee, </a:t>
            </a:r>
            <a:r>
              <a:rPr lang="en-US" sz="1200" dirty="0" err="1"/>
              <a:t>SaaS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/>
              <a:t>    allows </a:t>
            </a:r>
            <a:r>
              <a:rPr lang="en-US" sz="1200" dirty="0"/>
              <a:t>organizations to access business functionality at a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low </a:t>
            </a:r>
            <a:r>
              <a:rPr lang="en-US" sz="1200" dirty="0"/>
              <a:t>cost which is </a:t>
            </a:r>
            <a:r>
              <a:rPr lang="en-US" sz="1200" dirty="0">
                <a:solidFill>
                  <a:srgbClr val="FF0000"/>
                </a:solidFill>
              </a:rPr>
              <a:t>less than licensed applications</a:t>
            </a:r>
            <a:r>
              <a:rPr lang="en-US" sz="1200" dirty="0"/>
              <a:t>.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04045" y="338158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/>
              <a:t>Less hardware required for </a:t>
            </a:r>
            <a:r>
              <a:rPr lang="en-US" sz="1200" dirty="0" err="1"/>
              <a:t>SaaS</a:t>
            </a:r>
            <a:endParaRPr lang="en-US" sz="1200" dirty="0"/>
          </a:p>
          <a:p>
            <a:r>
              <a:rPr lang="en-US" sz="1200" dirty="0" smtClean="0"/>
              <a:t>    The software </a:t>
            </a:r>
            <a:r>
              <a:rPr lang="en-US" sz="1200" dirty="0"/>
              <a:t>is hosted remotely, so organizations </a:t>
            </a:r>
            <a:r>
              <a:rPr lang="en-US" sz="1200" dirty="0" smtClean="0"/>
              <a:t>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don't </a:t>
            </a:r>
            <a:r>
              <a:rPr lang="en-US" sz="1200" dirty="0"/>
              <a:t>need </a:t>
            </a:r>
            <a:r>
              <a:rPr lang="en-US" sz="1200" dirty="0" smtClean="0"/>
              <a:t>to</a:t>
            </a:r>
          </a:p>
          <a:p>
            <a:r>
              <a:rPr lang="en-US" sz="1200" dirty="0" smtClean="0"/>
              <a:t>    invest </a:t>
            </a:r>
            <a:r>
              <a:rPr lang="en-US" sz="1200" dirty="0"/>
              <a:t>in additional hardware.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045" y="4205992"/>
            <a:ext cx="2567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/>
              <a:t>Low </a:t>
            </a:r>
            <a:r>
              <a:rPr lang="en-US" sz="1200" dirty="0"/>
              <a:t>Maintenance required for </a:t>
            </a:r>
            <a:r>
              <a:rPr lang="en-US" sz="1200" dirty="0" err="1"/>
              <a:t>SaaS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725594" y="2218460"/>
            <a:ext cx="4337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Disadvantages of </a:t>
            </a:r>
            <a:r>
              <a:rPr lang="en-US" dirty="0" err="1">
                <a:solidFill>
                  <a:srgbClr val="FFC000"/>
                </a:solidFill>
              </a:rPr>
              <a:t>SaaS</a:t>
            </a:r>
            <a:r>
              <a:rPr lang="en-US" dirty="0">
                <a:solidFill>
                  <a:srgbClr val="FFC000"/>
                </a:solidFill>
              </a:rPr>
              <a:t> cloud computing layer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90615" y="258691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en-US" sz="1200" dirty="0"/>
              <a:t>Actually data is stored in cloud, so security may be an issue for some users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4495528" y="305504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en-US" sz="1200" dirty="0" smtClean="0"/>
              <a:t>Since </a:t>
            </a:r>
            <a:r>
              <a:rPr lang="en-US" sz="1200" dirty="0"/>
              <a:t>the data and application are stored in cloud at a variable distance from the end user, so there is a possibility that there may be more latency while interacting with the application than a local deployment. So, </a:t>
            </a:r>
            <a:r>
              <a:rPr lang="en-US" sz="1200" dirty="0" err="1"/>
              <a:t>SaaS</a:t>
            </a:r>
            <a:r>
              <a:rPr lang="en-US" sz="1200" dirty="0"/>
              <a:t> model is not suitable for applications whose demand response times are in milliseconds.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4442744" y="40707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en-US" sz="1200" dirty="0"/>
              <a:t>Total Dependency on Internet</a:t>
            </a:r>
          </a:p>
          <a:p>
            <a:r>
              <a:rPr lang="en-US" sz="1200" dirty="0" smtClean="0"/>
              <a:t>     Without </a:t>
            </a:r>
            <a:r>
              <a:rPr lang="en-US" sz="1200" dirty="0"/>
              <a:t>internet connection, most </a:t>
            </a:r>
            <a:r>
              <a:rPr lang="en-US" sz="1200" dirty="0" err="1"/>
              <a:t>SaaS</a:t>
            </a:r>
            <a:r>
              <a:rPr lang="en-US" sz="1200" dirty="0"/>
              <a:t> applications are not </a:t>
            </a:r>
            <a:endParaRPr lang="en-US" sz="1200" dirty="0"/>
          </a:p>
          <a:p>
            <a:r>
              <a:rPr lang="en-US" sz="1200" dirty="0" smtClean="0"/>
              <a:t>     usable</a:t>
            </a:r>
            <a:r>
              <a:rPr lang="en-US" sz="12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438150"/>
            <a:ext cx="8272212" cy="76035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Pros and cons</a:t>
            </a:r>
            <a:endParaRPr lang="en-US" sz="3000" dirty="0">
              <a:latin typeface="Azonix" pitchFamily="50" charset="0"/>
            </a:endParaRPr>
          </a:p>
        </p:txBody>
      </p:sp>
      <p:sp>
        <p:nvSpPr>
          <p:cNvPr id="4" name="AutoShape 2" descr="how cloud works"/>
          <p:cNvSpPr>
            <a:spLocks noChangeAspect="1" noChangeArrowheads="1"/>
          </p:cNvSpPr>
          <p:nvPr/>
        </p:nvSpPr>
        <p:spPr bwMode="auto">
          <a:xfrm>
            <a:off x="155575" y="3825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7975" y="1885950"/>
            <a:ext cx="2434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200" dirty="0"/>
              <a:t>Lower cost computer for users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653" y="2188121"/>
            <a:ext cx="2293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200" dirty="0" smtClean="0"/>
              <a:t> Lower </a:t>
            </a:r>
            <a:r>
              <a:rPr lang="en-US" sz="1200" dirty="0"/>
              <a:t>IT infrastructure cost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0653" y="2415525"/>
            <a:ext cx="327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200" dirty="0"/>
              <a:t> Fewer maintenance </a:t>
            </a:r>
            <a:r>
              <a:rPr lang="en-US" sz="1200" dirty="0" smtClean="0"/>
              <a:t>cost  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270653" y="2692523"/>
            <a:ext cx="187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latin typeface="+mj-lt"/>
              </a:rPr>
              <a:t>    Lower </a:t>
            </a:r>
            <a:r>
              <a:rPr lang="en-US" sz="1200" dirty="0">
                <a:latin typeface="+mj-lt"/>
              </a:rPr>
              <a:t>Software Cost</a:t>
            </a:r>
          </a:p>
        </p:txBody>
      </p:sp>
      <p:sp>
        <p:nvSpPr>
          <p:cNvPr id="9" name="Rectangle 8"/>
          <p:cNvSpPr/>
          <p:nvPr/>
        </p:nvSpPr>
        <p:spPr>
          <a:xfrm>
            <a:off x="307975" y="2995961"/>
            <a:ext cx="2061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>
                <a:latin typeface="+mj-lt"/>
              </a:rPr>
              <a:t>   Instant </a:t>
            </a:r>
            <a:r>
              <a:rPr lang="en-US" sz="1200" dirty="0">
                <a:latin typeface="+mj-lt"/>
              </a:rPr>
              <a:t>software update</a:t>
            </a:r>
            <a:r>
              <a:rPr lang="en-US" sz="1200" dirty="0"/>
              <a:t>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8924" y="3272960"/>
            <a:ext cx="2261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/>
              <a:t> </a:t>
            </a:r>
            <a:r>
              <a:rPr lang="en-US" sz="1200" dirty="0" smtClean="0"/>
              <a:t>  Increased </a:t>
            </a:r>
            <a:r>
              <a:rPr lang="en-US" sz="1200" dirty="0"/>
              <a:t>computing Power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5082" y="3534944"/>
            <a:ext cx="213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 smtClean="0"/>
              <a:t>  Unlimited </a:t>
            </a:r>
            <a:r>
              <a:rPr lang="en-US" sz="1200" dirty="0"/>
              <a:t>storage capacity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908953" y="1276350"/>
            <a:ext cx="1367647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15000" y="1276350"/>
            <a:ext cx="1371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67200" y="1978283"/>
            <a:ext cx="4461221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Require a constant Internet </a:t>
            </a:r>
            <a:r>
              <a:rPr lang="en-US" sz="1200" dirty="0" smtClean="0">
                <a:latin typeface="+mj-lt"/>
              </a:rPr>
              <a:t>Connection</a:t>
            </a:r>
          </a:p>
          <a:p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    </a:t>
            </a:r>
            <a:r>
              <a:rPr lang="en-US" sz="1200" dirty="0" smtClean="0"/>
              <a:t>Cloud </a:t>
            </a:r>
            <a:r>
              <a:rPr lang="en-US" sz="1200" dirty="0"/>
              <a:t>computing is impossible without Internet connection. </a:t>
            </a:r>
            <a:endParaRPr lang="en-US" sz="1200" dirty="0" smtClean="0"/>
          </a:p>
          <a:p>
            <a:r>
              <a:rPr lang="en-US" sz="1200" dirty="0" smtClean="0"/>
              <a:t>        To </a:t>
            </a:r>
            <a:r>
              <a:rPr lang="en-US" sz="1200" dirty="0"/>
              <a:t>access any applications and documents you need a constant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Internet </a:t>
            </a:r>
            <a:r>
              <a:rPr lang="en-US" sz="1200" dirty="0"/>
              <a:t>connection</a:t>
            </a:r>
            <a:r>
              <a:rPr lang="en-US" sz="1200" dirty="0" smtClean="0"/>
              <a:t>.</a:t>
            </a:r>
          </a:p>
          <a:p>
            <a:endParaRPr lang="en-US" sz="12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Require High Speed Internet </a:t>
            </a:r>
            <a:r>
              <a:rPr lang="en-US" sz="1200" dirty="0" smtClean="0">
                <a:latin typeface="+mj-lt"/>
              </a:rPr>
              <a:t>connection</a:t>
            </a:r>
          </a:p>
          <a:p>
            <a:endParaRPr lang="en-US" sz="1200" dirty="0" smtClean="0">
              <a:latin typeface="+mj-lt"/>
            </a:endParaRPr>
          </a:p>
          <a:p>
            <a:endParaRPr lang="en-US" sz="1200" dirty="0" smtClean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endParaRPr lang="en-US" sz="1200" dirty="0" smtClean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  Stored </a:t>
            </a:r>
            <a:r>
              <a:rPr lang="en-US" sz="1200" dirty="0">
                <a:latin typeface="+mj-lt"/>
              </a:rPr>
              <a:t>Data Might Not Be </a:t>
            </a:r>
            <a:r>
              <a:rPr lang="en-US" sz="1200" dirty="0" smtClean="0">
                <a:latin typeface="+mj-lt"/>
              </a:rPr>
              <a:t>Secure</a:t>
            </a:r>
          </a:p>
          <a:p>
            <a:r>
              <a:rPr lang="en-US" sz="1200" dirty="0">
                <a:latin typeface="+mj-lt"/>
              </a:rPr>
              <a:t>  </a:t>
            </a:r>
            <a:r>
              <a:rPr lang="en-US" sz="1200" dirty="0" smtClean="0">
                <a:latin typeface="+mj-lt"/>
              </a:rPr>
              <a:t>     </a:t>
            </a:r>
            <a:r>
              <a:rPr lang="en-US" sz="1200" dirty="0" smtClean="0"/>
              <a:t>With </a:t>
            </a:r>
            <a:r>
              <a:rPr lang="en-US" sz="1200" dirty="0"/>
              <a:t>cloud computing, all your data is stored in the cloud. </a:t>
            </a:r>
            <a:endParaRPr lang="en-US" sz="1200" dirty="0"/>
          </a:p>
          <a:p>
            <a:r>
              <a:rPr lang="en-US" sz="1200" dirty="0" smtClean="0"/>
              <a:t>       That's </a:t>
            </a:r>
            <a:r>
              <a:rPr lang="en-US" sz="1200" dirty="0"/>
              <a:t>all well and good, but how secure is the cloud?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Can't </a:t>
            </a:r>
            <a:r>
              <a:rPr lang="en-US" sz="1200" dirty="0"/>
              <a:t>unauthorized users gain access to your confidential data?</a:t>
            </a:r>
            <a:endParaRPr lang="en-US" sz="1200" dirty="0">
              <a:latin typeface="+mj-lt"/>
            </a:endParaRPr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72000" y="3009578"/>
            <a:ext cx="441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 smtClean="0">
              <a:latin typeface="+mj-lt"/>
            </a:endParaRPr>
          </a:p>
          <a:p>
            <a:r>
              <a:rPr lang="en-US" sz="1200" dirty="0" smtClean="0">
                <a:latin typeface="+mj-lt"/>
              </a:rPr>
              <a:t>Similarly</a:t>
            </a:r>
            <a:r>
              <a:rPr lang="en-US" sz="1200" dirty="0">
                <a:latin typeface="+mj-lt"/>
              </a:rPr>
              <a:t>, a low-speed Internet connection makes cloud computing painful at best and often impossible. Web based apps often require a lot of bandwidth to download, as need to download large documents.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8750"/>
            <a:ext cx="8534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679580"/>
            <a:ext cx="7124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latin typeface="+mj-lt"/>
              </a:rPr>
              <a:t>Thank’s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for your valuable </a:t>
            </a:r>
            <a:r>
              <a:rPr lang="en-US" sz="2800" dirty="0" smtClean="0">
                <a:solidFill>
                  <a:srgbClr val="FFFF00"/>
                </a:solidFill>
                <a:latin typeface="+mj-lt"/>
              </a:rPr>
              <a:t>time 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and </a:t>
            </a:r>
            <a:r>
              <a:rPr lang="en-US" sz="2800" dirty="0" smtClean="0">
                <a:solidFill>
                  <a:srgbClr val="FFFF00"/>
                </a:solidFill>
                <a:latin typeface="+mj-lt"/>
              </a:rPr>
              <a:t>attention </a:t>
            </a:r>
            <a:r>
              <a:rPr lang="en-US" sz="2800" dirty="0" smtClean="0">
                <a:solidFill>
                  <a:srgbClr val="FFFF00"/>
                </a:solidFill>
                <a:latin typeface="+mj-lt"/>
                <a:sym typeface="Wingdings" pitchFamily="2" charset="2"/>
              </a:rPr>
              <a:t></a:t>
            </a:r>
            <a:endParaRPr lang="en-US" sz="28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080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444933"/>
          </a:xfrm>
        </p:spPr>
        <p:txBody>
          <a:bodyPr/>
          <a:lstStyle/>
          <a:p>
            <a:r>
              <a:rPr lang="en-US" sz="2400" dirty="0" smtClean="0">
                <a:latin typeface="Azonix" pitchFamily="50" charset="0"/>
              </a:rPr>
              <a:t>            WHY Cloud computing?</a:t>
            </a:r>
            <a:endParaRPr lang="en-US" dirty="0"/>
          </a:p>
        </p:txBody>
      </p:sp>
      <p:sp>
        <p:nvSpPr>
          <p:cNvPr id="5" name="AutoShape 4" descr="Image result for database serv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1581150"/>
            <a:ext cx="3654426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504950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52" y="3320920"/>
            <a:ext cx="26289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369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444933"/>
          </a:xfrm>
        </p:spPr>
        <p:txBody>
          <a:bodyPr/>
          <a:lstStyle/>
          <a:p>
            <a:r>
              <a:rPr lang="en-US" b="1" dirty="0" smtClean="0">
                <a:latin typeface="Azonix" pitchFamily="50" charset="0"/>
              </a:rPr>
              <a:t>Every  </a:t>
            </a:r>
            <a:r>
              <a:rPr lang="en-US" b="1" dirty="0">
                <a:latin typeface="Azonix" pitchFamily="50" charset="0"/>
              </a:rPr>
              <a:t>IT </a:t>
            </a:r>
            <a:r>
              <a:rPr lang="en-US" b="1" dirty="0" smtClean="0">
                <a:latin typeface="Azonix" pitchFamily="50" charset="0"/>
              </a:rPr>
              <a:t>company needs :</a:t>
            </a:r>
            <a:endParaRPr lang="en-US" dirty="0">
              <a:latin typeface="Azonix" pitchFamily="50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3" y="1472071"/>
            <a:ext cx="201690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751" y="1364511"/>
            <a:ext cx="2621977" cy="932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 descr="Image result for modem in it compa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607" y="1333020"/>
            <a:ext cx="1828800" cy="11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01" y="1501701"/>
            <a:ext cx="2057399" cy="834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46" y="2876550"/>
            <a:ext cx="2016903" cy="940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92" y="2703731"/>
            <a:ext cx="1676400" cy="1122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76" y="2817418"/>
            <a:ext cx="2361424" cy="895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210" y="2807946"/>
            <a:ext cx="1590990" cy="1008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7679" y="2279393"/>
            <a:ext cx="143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 Room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31368" y="2300588"/>
            <a:ext cx="171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Server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5421" y="401955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Engineers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96866" y="3861751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Mail Servers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0" y="3816898"/>
            <a:ext cx="99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Firewalls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77070" y="234380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0" y="1885950"/>
            <a:ext cx="333043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3200400" y="1504950"/>
            <a:ext cx="2819400" cy="11430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52800" y="1885950"/>
            <a:ext cx="243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</a:t>
            </a:r>
            <a:r>
              <a:rPr lang="en-US" dirty="0" smtClean="0">
                <a:solidFill>
                  <a:srgbClr val="FFFF00"/>
                </a:solidFill>
              </a:rPr>
              <a:t>That’s Expensive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4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81150"/>
            <a:ext cx="3572107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04950"/>
            <a:ext cx="40386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90550"/>
            <a:ext cx="8272212" cy="455550"/>
          </a:xfrm>
        </p:spPr>
        <p:txBody>
          <a:bodyPr>
            <a:no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 </a:t>
            </a:r>
            <a:r>
              <a:rPr lang="en-US" sz="2000" dirty="0" smtClean="0">
                <a:latin typeface="Azonix" pitchFamily="50" charset="0"/>
              </a:rPr>
              <a:t>CLOUD COMPUTING - A Better option</a:t>
            </a:r>
            <a:endParaRPr lang="en-US" sz="2000" dirty="0">
              <a:latin typeface="Azonix" pitchFamily="50" charset="0"/>
            </a:endParaRPr>
          </a:p>
        </p:txBody>
      </p:sp>
      <p:pic>
        <p:nvPicPr>
          <p:cNvPr id="4" name="Picture 3" descr="cloud-computing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04950"/>
            <a:ext cx="7391400" cy="3505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Azonix" pitchFamily="50" charset="0"/>
              </a:rPr>
              <a:t>History of cloud computing</a:t>
            </a:r>
            <a:endParaRPr lang="en-US" sz="3000" dirty="0">
              <a:latin typeface="Azonix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1406485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+mj-lt"/>
              </a:rPr>
              <a:t>Before the </a:t>
            </a:r>
            <a:r>
              <a:rPr lang="en-US" sz="1200" dirty="0">
                <a:solidFill>
                  <a:srgbClr val="7030A0"/>
                </a:solidFill>
                <a:latin typeface="+mj-lt"/>
              </a:rPr>
              <a:t>cloud </a:t>
            </a:r>
            <a:r>
              <a:rPr lang="en-US" sz="1200" dirty="0" smtClean="0">
                <a:solidFill>
                  <a:srgbClr val="7030A0"/>
                </a:solidFill>
                <a:latin typeface="+mj-lt"/>
              </a:rPr>
              <a:t>computing emerged</a:t>
            </a:r>
            <a:r>
              <a:rPr lang="en-US" sz="1200" dirty="0" smtClean="0">
                <a:latin typeface="+mj-lt"/>
              </a:rPr>
              <a:t>, </a:t>
            </a:r>
            <a:r>
              <a:rPr lang="en-US" sz="1200" dirty="0">
                <a:latin typeface="+mj-lt"/>
              </a:rPr>
              <a:t>there was Client/Server computing which is basically a </a:t>
            </a:r>
            <a:r>
              <a:rPr lang="en-US" sz="1200" dirty="0">
                <a:solidFill>
                  <a:srgbClr val="7030A0"/>
                </a:solidFill>
                <a:latin typeface="+mj-lt"/>
              </a:rPr>
              <a:t>centralized storage </a:t>
            </a:r>
            <a:r>
              <a:rPr lang="en-US" sz="1200" dirty="0">
                <a:latin typeface="+mj-lt"/>
              </a:rPr>
              <a:t>in which all the software applications, all the data and all the controls </a:t>
            </a:r>
            <a:r>
              <a:rPr lang="en-US" sz="1200" dirty="0" smtClean="0">
                <a:latin typeface="+mj-lt"/>
              </a:rPr>
              <a:t>resided </a:t>
            </a:r>
            <a:r>
              <a:rPr lang="en-US" sz="1200" dirty="0">
                <a:latin typeface="+mj-lt"/>
              </a:rPr>
              <a:t>on the server side.</a:t>
            </a:r>
            <a:endParaRPr lang="en-US" sz="12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1908299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If a single user wants to access specific data or run a program, he/she need to connect to the server and then gain appropriate access, and then he/she can do his/her business.</a:t>
            </a:r>
            <a:endParaRPr lang="en-US" sz="12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2369964"/>
            <a:ext cx="83680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Then after</a:t>
            </a:r>
            <a:r>
              <a:rPr lang="en-US" sz="1200" dirty="0">
                <a:solidFill>
                  <a:srgbClr val="7030A0"/>
                </a:solidFill>
                <a:latin typeface="+mj-lt"/>
              </a:rPr>
              <a:t>, distributed computing</a:t>
            </a:r>
            <a:r>
              <a:rPr lang="en-US" sz="1200" dirty="0">
                <a:latin typeface="+mj-lt"/>
              </a:rPr>
              <a:t> came into picture, where all the computers are networked together and share their resources when needed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2923961"/>
            <a:ext cx="845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On the basis of above computing, </a:t>
            </a:r>
            <a:r>
              <a:rPr lang="en-US" sz="1200" dirty="0" smtClean="0"/>
              <a:t> emerged </a:t>
            </a:r>
            <a:r>
              <a:rPr lang="en-US" sz="1200" dirty="0"/>
              <a:t>cloud computing concepts </a:t>
            </a:r>
            <a:r>
              <a:rPr lang="en-US" sz="1200" dirty="0" smtClean="0"/>
              <a:t>that was </a:t>
            </a:r>
            <a:r>
              <a:rPr lang="en-US" sz="1200" dirty="0"/>
              <a:t>later implemented.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304800" y="3333750"/>
            <a:ext cx="8763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At around in 1961, </a:t>
            </a:r>
            <a:r>
              <a:rPr lang="en-US" sz="1400" dirty="0">
                <a:solidFill>
                  <a:srgbClr val="FF0000"/>
                </a:solidFill>
              </a:rPr>
              <a:t>John </a:t>
            </a:r>
            <a:r>
              <a:rPr lang="en-US" sz="1400" dirty="0" err="1">
                <a:solidFill>
                  <a:srgbClr val="FF0000"/>
                </a:solidFill>
              </a:rPr>
              <a:t>MacCharty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suggested in a speech at </a:t>
            </a:r>
            <a:r>
              <a:rPr lang="en-US" sz="1400" dirty="0">
                <a:solidFill>
                  <a:srgbClr val="FF0000"/>
                </a:solidFill>
              </a:rPr>
              <a:t>MIT</a:t>
            </a:r>
            <a:r>
              <a:rPr lang="en-US" sz="1400" dirty="0"/>
              <a:t> that </a:t>
            </a:r>
            <a:endParaRPr lang="en-US" sz="1400" dirty="0" smtClean="0"/>
          </a:p>
          <a:p>
            <a:r>
              <a:rPr lang="en-US" sz="1400" dirty="0" smtClean="0">
                <a:solidFill>
                  <a:srgbClr val="00B0F0"/>
                </a:solidFill>
              </a:rPr>
              <a:t>computing </a:t>
            </a:r>
            <a:r>
              <a:rPr lang="en-US" sz="1400" dirty="0">
                <a:solidFill>
                  <a:srgbClr val="00B0F0"/>
                </a:solidFill>
              </a:rPr>
              <a:t>can be sold like a utility, just like a water or electricity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It </a:t>
            </a:r>
            <a:r>
              <a:rPr lang="en-US" sz="1400" dirty="0"/>
              <a:t>was a brilliant idea, but like all brilliant ideas, it was ahead if its time, </a:t>
            </a:r>
            <a:r>
              <a:rPr lang="en-US" sz="1400" dirty="0" smtClean="0"/>
              <a:t>as</a:t>
            </a:r>
          </a:p>
          <a:p>
            <a:r>
              <a:rPr lang="en-US" sz="1400" dirty="0" smtClean="0"/>
              <a:t>for </a:t>
            </a:r>
            <a:r>
              <a:rPr lang="en-US" sz="1400" dirty="0"/>
              <a:t>the next few decades, despite interest in the model, the </a:t>
            </a:r>
            <a:r>
              <a:rPr lang="en-US" sz="1400" dirty="0" smtClean="0"/>
              <a:t>technology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simply was not ready for it.</a:t>
            </a:r>
            <a:endParaRPr 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00350"/>
            <a:ext cx="1981200" cy="199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7" y="438150"/>
            <a:ext cx="8272212" cy="760350"/>
          </a:xfrm>
        </p:spPr>
        <p:txBody>
          <a:bodyPr>
            <a:normAutofit/>
          </a:bodyPr>
          <a:lstStyle/>
          <a:p>
            <a:r>
              <a:rPr lang="en-US" dirty="0" smtClean="0"/>
              <a:t>				</a:t>
            </a:r>
            <a:r>
              <a:rPr lang="en-US" dirty="0"/>
              <a:t> </a:t>
            </a:r>
            <a:r>
              <a:rPr lang="en-US" sz="2400" dirty="0" smtClean="0">
                <a:latin typeface="Azonix" pitchFamily="50" charset="0"/>
              </a:rPr>
              <a:t>History </a:t>
            </a:r>
            <a:r>
              <a:rPr lang="en-US" sz="2400" dirty="0">
                <a:latin typeface="Azonix" pitchFamily="50" charset="0"/>
              </a:rPr>
              <a:t>of cloud computing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114550"/>
            <a:ext cx="8272211" cy="2758727"/>
          </a:xfrm>
        </p:spPr>
        <p:txBody>
          <a:bodyPr>
            <a:normAutofit/>
          </a:bodyPr>
          <a:lstStyle/>
          <a:p>
            <a:r>
              <a:rPr lang="en-US" sz="1200" i="1" dirty="0"/>
              <a:t>In 1999, </a:t>
            </a:r>
            <a:r>
              <a:rPr lang="en-US" sz="1200" dirty="0">
                <a:solidFill>
                  <a:srgbClr val="FF0000"/>
                </a:solidFill>
              </a:rPr>
              <a:t>Salesforce.com</a:t>
            </a:r>
            <a:r>
              <a:rPr lang="en-US" sz="1200" i="1" dirty="0"/>
              <a:t> started delivering of applications to users using a simple website</a:t>
            </a:r>
            <a:r>
              <a:rPr lang="en-US" sz="1200" dirty="0"/>
              <a:t>. The applications were delivered to enterprises over the Internet, and this way the dream of computing sold as utility were true.</a:t>
            </a:r>
          </a:p>
          <a:p>
            <a:r>
              <a:rPr lang="en-US" sz="1200" i="1" dirty="0"/>
              <a:t>In 2002, </a:t>
            </a:r>
            <a:r>
              <a:rPr lang="en-US" sz="1200" dirty="0"/>
              <a:t>Amazon</a:t>
            </a:r>
            <a:r>
              <a:rPr lang="en-US" sz="1200" i="1" dirty="0"/>
              <a:t> started </a:t>
            </a:r>
            <a:r>
              <a:rPr lang="en-US" sz="1200" i="1" dirty="0">
                <a:solidFill>
                  <a:srgbClr val="FF0000"/>
                </a:solidFill>
              </a:rPr>
              <a:t>Amazon Web Services</a:t>
            </a:r>
            <a:r>
              <a:rPr lang="en-US" sz="1200" dirty="0"/>
              <a:t>, providing services like storage, computation and even human intelligence. However, only starting with the launch of the Elastic Compute Cloud in 2006 a truly commercial service open to everybody existed.</a:t>
            </a:r>
          </a:p>
          <a:p>
            <a:r>
              <a:rPr lang="en-US" sz="1200" i="1" dirty="0"/>
              <a:t>In 2009, </a:t>
            </a:r>
            <a:r>
              <a:rPr lang="en-US" sz="1200" dirty="0">
                <a:solidFill>
                  <a:srgbClr val="FF0000"/>
                </a:solidFill>
              </a:rPr>
              <a:t>Google Apps</a:t>
            </a:r>
            <a:r>
              <a:rPr lang="en-US" sz="1200" i="1" dirty="0">
                <a:solidFill>
                  <a:srgbClr val="FF0000"/>
                </a:solidFill>
              </a:rPr>
              <a:t> </a:t>
            </a:r>
            <a:r>
              <a:rPr lang="en-US" sz="1200" i="1" dirty="0"/>
              <a:t>also started to provide cloud computing enterprise applications.</a:t>
            </a:r>
            <a:endParaRPr lang="en-US" sz="1200" dirty="0"/>
          </a:p>
          <a:p>
            <a:r>
              <a:rPr lang="en-US" sz="1200" dirty="0"/>
              <a:t>Of course, all the big players are present in the cloud computing evolution, some were earlier, some were later. </a:t>
            </a:r>
            <a:r>
              <a:rPr lang="en-US" sz="1200" i="1" dirty="0"/>
              <a:t>In 2009, </a:t>
            </a:r>
            <a:r>
              <a:rPr lang="en-US" sz="1200" dirty="0" err="1"/>
              <a:t>Microsoft</a:t>
            </a:r>
            <a:r>
              <a:rPr lang="en-US" sz="1200" i="1" dirty="0" err="1"/>
              <a:t>launched</a:t>
            </a:r>
            <a:r>
              <a:rPr lang="en-US" sz="1200" i="1" dirty="0"/>
              <a:t> </a:t>
            </a:r>
            <a:r>
              <a:rPr lang="en-US" sz="1200" i="1" dirty="0">
                <a:solidFill>
                  <a:srgbClr val="FF0000"/>
                </a:solidFill>
              </a:rPr>
              <a:t>Windows Azure</a:t>
            </a:r>
            <a:r>
              <a:rPr lang="en-US" sz="1200" dirty="0"/>
              <a:t>, and companies like Oracle and HP have all joined the game. This proves that today, cloud computing has become mainstream.</a:t>
            </a:r>
          </a:p>
          <a:p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8750"/>
            <a:ext cx="1066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1524000" y="1771846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ws-cloud-square-logo.png"/>
          <p:cNvPicPr>
            <a:picLocks noChangeAspect="1"/>
          </p:cNvPicPr>
          <p:nvPr/>
        </p:nvPicPr>
        <p:blipFill>
          <a:blip r:embed="rId3" cstate="print"/>
          <a:srcRect t="18692" b="21495"/>
          <a:stretch>
            <a:fillRect/>
          </a:stretch>
        </p:blipFill>
        <p:spPr>
          <a:xfrm>
            <a:off x="1894114" y="1356440"/>
            <a:ext cx="1752600" cy="8541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505200" y="1784873"/>
            <a:ext cx="496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what_is_google_app_engin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2055" y="1428750"/>
            <a:ext cx="1722124" cy="76352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724179" y="1771650"/>
            <a:ext cx="6004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microsoft-az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2159" y="1418409"/>
            <a:ext cx="2383194" cy="6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TF33568355</Template>
  <TotalTime>1145</TotalTime>
  <Words>1645</Words>
  <Application>Microsoft Office PowerPoint</Application>
  <PresentationFormat>On-screen Show (16:9)</PresentationFormat>
  <Paragraphs>172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Dividend</vt:lpstr>
      <vt:lpstr>CLOUD COMPUTING</vt:lpstr>
      <vt:lpstr>What is cloud?</vt:lpstr>
      <vt:lpstr>            WHY Cloud computing?</vt:lpstr>
      <vt:lpstr>Every  IT company needs :</vt:lpstr>
      <vt:lpstr>PowerPoint Presentation</vt:lpstr>
      <vt:lpstr>PowerPoint Presentation</vt:lpstr>
      <vt:lpstr> CLOUD COMPUTING - A Better option</vt:lpstr>
      <vt:lpstr>History of cloud computing</vt:lpstr>
      <vt:lpstr>     History of cloud computing</vt:lpstr>
      <vt:lpstr>Benefits of cloud computing</vt:lpstr>
      <vt:lpstr>Examples of cloud computing</vt:lpstr>
      <vt:lpstr>Characteristics of cloud computing</vt:lpstr>
      <vt:lpstr>How Cloud Computing works ?</vt:lpstr>
      <vt:lpstr>            How Cloud Computing works ?</vt:lpstr>
      <vt:lpstr>Architecture of cloud computing</vt:lpstr>
      <vt:lpstr>Cloud computing models</vt:lpstr>
      <vt:lpstr>Deployment models</vt:lpstr>
      <vt:lpstr>Public cloud</vt:lpstr>
      <vt:lpstr>Private cloud</vt:lpstr>
      <vt:lpstr>Hybrid cloud</vt:lpstr>
      <vt:lpstr>Service models</vt:lpstr>
      <vt:lpstr>Iaas (infrastructure as a service)</vt:lpstr>
      <vt:lpstr>paas (platform as a service)</vt:lpstr>
      <vt:lpstr>Saas (software as a service)</vt:lpstr>
      <vt:lpstr>Pros and cons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souvikRoy</dc:creator>
  <cp:lastModifiedBy>a</cp:lastModifiedBy>
  <cp:revision>50</cp:revision>
  <dcterms:created xsi:type="dcterms:W3CDTF">2019-04-14T15:25:00Z</dcterms:created>
  <dcterms:modified xsi:type="dcterms:W3CDTF">2019-04-16T18:02:58Z</dcterms:modified>
</cp:coreProperties>
</file>